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61" r:id="rId4"/>
    <p:sldId id="269" r:id="rId5"/>
    <p:sldId id="259" r:id="rId6"/>
    <p:sldId id="260" r:id="rId7"/>
    <p:sldId id="267" r:id="rId8"/>
    <p:sldId id="266" r:id="rId9"/>
    <p:sldId id="270" r:id="rId10"/>
    <p:sldId id="263" r:id="rId11"/>
    <p:sldId id="268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9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2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0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8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0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0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6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5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1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2094-B365-4557-BEDD-DC38A8E77569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E28F6-632B-461B-A6EE-306D449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5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od_vl55.@mail.r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951"/>
          <a:stretch/>
        </p:blipFill>
        <p:spPr>
          <a:xfrm>
            <a:off x="0" y="-5302"/>
            <a:ext cx="12192000" cy="42155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3016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Организация работы 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88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ООО</a:t>
            </a:r>
            <a:r>
              <a:rPr lang="ru-RU" sz="60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96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«Фабрика Грез»</a:t>
            </a: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(мини-фабрики по изготовлению одежды для заказчика с нестандартной фигурой)</a:t>
            </a:r>
            <a:endParaRPr lang="ru-RU" sz="5400" b="1" dirty="0">
              <a:solidFill>
                <a:srgbClr val="002060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12" y="0"/>
            <a:ext cx="5253488" cy="35023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108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Составные части </a:t>
            </a:r>
            <a:r>
              <a:rPr lang="ru-RU" sz="4400" b="1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бизнес-идеи</a:t>
            </a:r>
            <a:endParaRPr lang="ru-RU" sz="4000" b="1" u="sng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1" y="785203"/>
            <a:ext cx="5609411" cy="60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743" y="0"/>
            <a:ext cx="5712257" cy="38128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261" y="83231"/>
            <a:ext cx="64164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Оценка  рискованности бизнес – проекта.</a:t>
            </a:r>
          </a:p>
          <a:p>
            <a:pPr>
              <a:lnSpc>
                <a:spcPct val="150000"/>
              </a:lnSpc>
            </a:pPr>
            <a:r>
              <a:rPr lang="ru-RU" sz="28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Коммерческие  риски: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• </a:t>
            </a:r>
            <a:r>
              <a:rPr lang="ru-RU" sz="28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риск, связанный с реализацией услуги (возможен отказ от заказа);</a:t>
            </a:r>
          </a:p>
          <a:p>
            <a:pPr>
              <a:lnSpc>
                <a:spcPct val="150000"/>
              </a:lnSpc>
            </a:pPr>
            <a:r>
              <a:rPr lang="ru-RU" sz="28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• риск, связанный с хранением материалов на складе (пожар, </a:t>
            </a:r>
            <a:r>
              <a:rPr lang="ru-RU" sz="2800" i="1" smtClean="0">
                <a:solidFill>
                  <a:srgbClr val="0070C0"/>
                </a:solidFill>
                <a:latin typeface="Arial Narrow" panose="020B0606020202030204" pitchFamily="34" charset="0"/>
              </a:rPr>
              <a:t>затопление, ограбление</a:t>
            </a:r>
            <a:r>
              <a:rPr lang="ru-RU" sz="28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28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Источники возникновения рисков: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• </a:t>
            </a:r>
            <a:r>
              <a:rPr lang="ru-RU" sz="28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недостаточная информированность о спросе на данную услугу;</a:t>
            </a:r>
          </a:p>
          <a:p>
            <a:pPr>
              <a:lnSpc>
                <a:spcPct val="150000"/>
              </a:lnSpc>
            </a:pPr>
            <a:r>
              <a:rPr lang="ru-RU" sz="28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• падение спроса (перенасыщение рынка)</a:t>
            </a:r>
            <a:endParaRPr lang="ru-RU" sz="2800" i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55751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561073"/>
              </p:ext>
            </p:extLst>
          </p:nvPr>
        </p:nvGraphicFramePr>
        <p:xfrm>
          <a:off x="1" y="3557519"/>
          <a:ext cx="12192000" cy="3362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8688">
                  <a:extLst>
                    <a:ext uri="{9D8B030D-6E8A-4147-A177-3AD203B41FA5}">
                      <a16:colId xmlns:a16="http://schemas.microsoft.com/office/drawing/2014/main" val="1444771773"/>
                    </a:ext>
                  </a:extLst>
                </a:gridCol>
                <a:gridCol w="6493312">
                  <a:extLst>
                    <a:ext uri="{9D8B030D-6E8A-4147-A177-3AD203B41FA5}">
                      <a16:colId xmlns:a16="http://schemas.microsoft.com/office/drawing/2014/main" val="3617817657"/>
                    </a:ext>
                  </a:extLst>
                </a:gridCol>
              </a:tblGrid>
              <a:tr h="422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  СИЛЬНЫЕ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СТОРОНЫ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</a:rPr>
                        <a:t>  СЛАБЫЕ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  СТОРОНЫ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530272"/>
                  </a:ext>
                </a:extLst>
              </a:tr>
              <a:tr h="619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 Наличие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разнообразного спектра услуг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</a:rPr>
                        <a:t>  Отсутствие</a:t>
                      </a:r>
                      <a:r>
                        <a:rPr lang="ru-RU" sz="2000" dirty="0">
                          <a:solidFill>
                            <a:srgbClr val="0070C0"/>
                          </a:solidFill>
                          <a:effectLst/>
                        </a:rPr>
                        <a:t> дополнительных источников финансирования</a:t>
                      </a:r>
                      <a:endParaRPr lang="ru-RU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952493"/>
                  </a:ext>
                </a:extLst>
              </a:tr>
              <a:tr h="634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 Приемлемые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  средние цены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</a:rPr>
                        <a:t>  Срочность </a:t>
                      </a:r>
                      <a:r>
                        <a:rPr lang="ru-RU" sz="2000" dirty="0">
                          <a:solidFill>
                            <a:srgbClr val="0070C0"/>
                          </a:solidFill>
                          <a:effectLst/>
                        </a:rPr>
                        <a:t>осуществления  первого этапа проекта </a:t>
                      </a: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</a:rPr>
                        <a:t>для</a:t>
                      </a:r>
                      <a:r>
                        <a:rPr lang="ru-RU" sz="2000" baseline="0" dirty="0" smtClean="0">
                          <a:solidFill>
                            <a:srgbClr val="0070C0"/>
                          </a:solidFill>
                          <a:effectLst/>
                        </a:rPr>
                        <a:t>   </a:t>
                      </a: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</a:rPr>
                        <a:t>завоевания </a:t>
                      </a:r>
                      <a:r>
                        <a:rPr lang="ru-RU" sz="2000" dirty="0">
                          <a:solidFill>
                            <a:srgbClr val="0070C0"/>
                          </a:solidFill>
                          <a:effectLst/>
                        </a:rPr>
                        <a:t>рынка</a:t>
                      </a:r>
                      <a:endParaRPr lang="ru-RU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79389"/>
                  </a:ext>
                </a:extLst>
              </a:tr>
              <a:tr h="634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 Качественное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  обслуживание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</a:rPr>
                        <a:t>  Необходимость </a:t>
                      </a:r>
                      <a:r>
                        <a:rPr lang="ru-RU" sz="2000" dirty="0">
                          <a:solidFill>
                            <a:srgbClr val="0070C0"/>
                          </a:solidFill>
                          <a:effectLst/>
                        </a:rPr>
                        <a:t>создания имиджа заслуживающей доверия компании</a:t>
                      </a:r>
                      <a:endParaRPr lang="ru-RU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74505"/>
                  </a:ext>
                </a:extLst>
              </a:tr>
              <a:tr h="317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 Наличие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деловых  связей с другими ИП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70C0"/>
                          </a:solidFill>
                          <a:effectLst/>
                        </a:rPr>
                        <a:t>  Большая </a:t>
                      </a:r>
                      <a:r>
                        <a:rPr lang="ru-RU" sz="2000" dirty="0">
                          <a:solidFill>
                            <a:srgbClr val="0070C0"/>
                          </a:solidFill>
                          <a:effectLst/>
                        </a:rPr>
                        <a:t>конкуренция</a:t>
                      </a:r>
                      <a:endParaRPr lang="ru-RU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81533"/>
                  </a:ext>
                </a:extLst>
              </a:tr>
              <a:tr h="317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 Наличие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потенциальных  клиентов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070981"/>
                  </a:ext>
                </a:extLst>
              </a:tr>
              <a:tr h="317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  <a:effectLst/>
                        </a:rPr>
                        <a:t>  Широкая </a:t>
                      </a: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реклама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272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3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376" y="0"/>
            <a:ext cx="7601623" cy="5055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890" y="0"/>
            <a:ext cx="449548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ООО  «ФАБРИКА ГРЕЗ»</a:t>
            </a:r>
          </a:p>
          <a:p>
            <a:pPr>
              <a:lnSpc>
                <a:spcPct val="200000"/>
              </a:lnSpc>
            </a:pPr>
            <a:r>
              <a:rPr lang="ru-RU" sz="2400" b="1" u="sng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Изготовление и продажа: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женская повседневная одежда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мужская повседневная одежда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детская одежда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школьная форма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медицинская одежда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изделия из трикотажа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детские карнавальные костюмы</a:t>
            </a:r>
            <a:endParaRPr lang="ru-RU" sz="2400" i="1" dirty="0">
              <a:solidFill>
                <a:srgbClr val="002060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018" y="1"/>
            <a:ext cx="7185981" cy="4787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74370"/>
            <a:ext cx="110159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ООО  «ФАБРИКА ГРЕЗ</a:t>
            </a:r>
            <a:r>
              <a:rPr lang="ru-RU" sz="3200" b="1" dirty="0" smtClean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»</a:t>
            </a:r>
          </a:p>
          <a:p>
            <a:endParaRPr lang="ru-RU" sz="3200" b="1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2400" b="1" u="sng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Услуги:</a:t>
            </a: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обмер </a:t>
            </a:r>
            <a:r>
              <a:rPr lang="ru-RU" sz="2400" i="1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фигуры /</a:t>
            </a:r>
            <a:r>
              <a:rPr lang="en-US" sz="2400" i="1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3d </a:t>
            </a:r>
            <a:r>
              <a:rPr lang="ru-RU" sz="2400" i="1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сканирование/ 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сувениры </a:t>
            </a:r>
            <a:r>
              <a:rPr lang="ru-RU" sz="2400" i="1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с национальной </a:t>
            </a: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тематикой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прокат детских карнавальных костюмов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Выполнение различных вышивок и аппликаций</a:t>
            </a:r>
            <a:endParaRPr lang="ru-RU" sz="2400" i="1" dirty="0" smtClean="0">
              <a:solidFill>
                <a:srgbClr val="002060"/>
              </a:solidFill>
              <a:latin typeface="Bahnschrift SemiLight SemiConde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изготовление лекал для предприятий партнеров и индивидуальных заказчиков</a:t>
            </a:r>
          </a:p>
        </p:txBody>
      </p:sp>
    </p:spTree>
    <p:extLst>
      <p:ext uri="{BB962C8B-B14F-4D97-AF65-F5344CB8AC3E}">
        <p14:creationId xmlns:p14="http://schemas.microsoft.com/office/powerpoint/2010/main" val="41333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2" descr="http://refdb.ru/images/1371/2740374/m81da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7" y="0"/>
            <a:ext cx="69675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8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6500183" cy="680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</a:p>
          <a:p>
            <a:pPr>
              <a:spcAft>
                <a:spcPts val="1000"/>
              </a:spcAft>
            </a:pP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потенциальными кластерами </a:t>
            </a:r>
            <a:endParaRPr lang="ru-RU" sz="3200" b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легкой </a:t>
            </a: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промышленности</a:t>
            </a:r>
            <a:endParaRPr lang="ru-RU" b="1" u="sng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Южный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округ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Республика Адыгея 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Республика Дагестан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Кабардино-Балкарская Республика  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Карачаево-Черкесская Республика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Республика Северная Осетия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7098"/>
          <a:stretch/>
        </p:blipFill>
        <p:spPr>
          <a:xfrm>
            <a:off x="6500183" y="0"/>
            <a:ext cx="5691817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4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1999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ctr">
              <a:spcAft>
                <a:spcPts val="10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КАТАЛОГ</a:t>
            </a:r>
            <a:endParaRPr lang="ru-RU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конкурентоспособных  предприятий Республики Северная Осетия - Алания </a:t>
            </a:r>
            <a:endParaRPr lang="ru-RU" sz="2400" dirty="0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28464"/>
              </p:ext>
            </p:extLst>
          </p:nvPr>
        </p:nvGraphicFramePr>
        <p:xfrm>
          <a:off x="0" y="1171703"/>
          <a:ext cx="12192000" cy="568764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9947">
                  <a:extLst>
                    <a:ext uri="{9D8B030D-6E8A-4147-A177-3AD203B41FA5}">
                      <a16:colId xmlns:a16="http://schemas.microsoft.com/office/drawing/2014/main" val="1319266232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41191538"/>
                    </a:ext>
                  </a:extLst>
                </a:gridCol>
                <a:gridCol w="342283">
                  <a:extLst>
                    <a:ext uri="{9D8B030D-6E8A-4147-A177-3AD203B41FA5}">
                      <a16:colId xmlns:a16="http://schemas.microsoft.com/office/drawing/2014/main" val="3132518532"/>
                    </a:ext>
                  </a:extLst>
                </a:gridCol>
                <a:gridCol w="3815649">
                  <a:extLst>
                    <a:ext uri="{9D8B030D-6E8A-4147-A177-3AD203B41FA5}">
                      <a16:colId xmlns:a16="http://schemas.microsoft.com/office/drawing/2014/main" val="2892694274"/>
                    </a:ext>
                  </a:extLst>
                </a:gridCol>
                <a:gridCol w="1967752">
                  <a:extLst>
                    <a:ext uri="{9D8B030D-6E8A-4147-A177-3AD203B41FA5}">
                      <a16:colId xmlns:a16="http://schemas.microsoft.com/office/drawing/2014/main" val="2605928871"/>
                    </a:ext>
                  </a:extLst>
                </a:gridCol>
                <a:gridCol w="2969433">
                  <a:extLst>
                    <a:ext uri="{9D8B030D-6E8A-4147-A177-3AD203B41FA5}">
                      <a16:colId xmlns:a16="http://schemas.microsoft.com/office/drawing/2014/main" val="594602795"/>
                    </a:ext>
                  </a:extLst>
                </a:gridCol>
              </a:tblGrid>
              <a:tr h="606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spc="-70" dirty="0">
                          <a:solidFill>
                            <a:srgbClr val="FF0000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spc="-15" dirty="0">
                          <a:solidFill>
                            <a:srgbClr val="FF0000"/>
                          </a:solidFill>
                          <a:effectLst/>
                        </a:rPr>
                        <a:t>Наименование </a:t>
                      </a:r>
                      <a:r>
                        <a:rPr lang="ru-RU" sz="1400" spc="-10" dirty="0">
                          <a:solidFill>
                            <a:srgbClr val="FF0000"/>
                          </a:solidFill>
                          <a:effectLst/>
                        </a:rPr>
                        <a:t>предприятия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spc="-10" dirty="0">
                          <a:solidFill>
                            <a:srgbClr val="FF0000"/>
                          </a:solidFill>
                          <a:effectLst/>
                        </a:rPr>
                        <a:t>Предлагаемая </a:t>
                      </a:r>
                      <a:r>
                        <a:rPr lang="ru-RU" sz="1400" spc="-20" dirty="0">
                          <a:solidFill>
                            <a:srgbClr val="FF0000"/>
                          </a:solidFill>
                          <a:effectLst/>
                        </a:rPr>
                        <a:t>продукция и услуги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  <a:spcAft>
                          <a:spcPts val="1000"/>
                        </a:spcAft>
                      </a:pPr>
                      <a:r>
                        <a:rPr lang="ru-RU" sz="1400" spc="-15" dirty="0">
                          <a:solidFill>
                            <a:srgbClr val="FF0000"/>
                          </a:solidFill>
                          <a:effectLst/>
                        </a:rPr>
                        <a:t>Контактное </a:t>
                      </a:r>
                      <a:r>
                        <a:rPr lang="ru-RU" sz="1400" spc="-5" dirty="0">
                          <a:solidFill>
                            <a:srgbClr val="FF0000"/>
                          </a:solidFill>
                          <a:effectLst/>
                        </a:rPr>
                        <a:t>лицо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tc>
                  <a:txBody>
                    <a:bodyPr/>
                    <a:lstStyle/>
                    <a:p>
                      <a:pPr indent="-1143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spc="-20" dirty="0">
                          <a:solidFill>
                            <a:srgbClr val="FF0000"/>
                          </a:solidFill>
                          <a:effectLst/>
                        </a:rPr>
                        <a:t>Реквизиты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extLst>
                  <a:ext uri="{0D108BD9-81ED-4DB2-BD59-A6C34878D82A}">
                    <a16:rowId xmlns:a16="http://schemas.microsoft.com/office/drawing/2014/main" val="3274222024"/>
                  </a:ext>
                </a:extLst>
              </a:tr>
              <a:tr h="240911">
                <a:tc gridSpan="6"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spc="-20" dirty="0">
                          <a:solidFill>
                            <a:srgbClr val="FF0000"/>
                          </a:solidFill>
                          <a:effectLst/>
                        </a:rPr>
                        <a:t>Промышленность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004722"/>
                  </a:ext>
                </a:extLst>
              </a:tr>
              <a:tr h="847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1.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ОАО «Моздокские узоры»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</a:rPr>
                        <a:t>Гардинно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 – тюлевое полотно в ассортименте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Таридонов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 Владимир Васильевич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363700, РСО-Алания, г. Моздок, РСО-А, ул. Фабричная, 1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тел., факс (86736) 2-73-03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URL</a:t>
                      </a:r>
                      <a:r>
                        <a:rPr lang="ru-RU" sz="1100" dirty="0">
                          <a:effectLst/>
                        </a:rPr>
                        <a:t>: </a:t>
                      </a:r>
                      <a:r>
                        <a:rPr lang="en-US" sz="1100" dirty="0" err="1">
                          <a:effectLst/>
                        </a:rPr>
                        <a:t>osetia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en-US" sz="1100" dirty="0" err="1">
                          <a:effectLst/>
                        </a:rPr>
                        <a:t>ru</a:t>
                      </a:r>
                      <a:r>
                        <a:rPr lang="ru-RU" sz="1100" dirty="0">
                          <a:effectLst/>
                        </a:rPr>
                        <a:t>/~</a:t>
                      </a:r>
                      <a:r>
                        <a:rPr lang="en-US" sz="1100" dirty="0" err="1">
                          <a:effectLst/>
                        </a:rPr>
                        <a:t>uzor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e-mail: uzor.@osetia.ru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extLst>
                  <a:ext uri="{0D108BD9-81ED-4DB2-BD59-A6C34878D82A}">
                    <a16:rowId xmlns:a16="http://schemas.microsoft.com/office/drawing/2014/main" val="4262133431"/>
                  </a:ext>
                </a:extLst>
              </a:tr>
              <a:tr h="82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2.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ОАО «Моздокская швейная фабрика»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Комплект военной формы, спецодежда в ассортименте, подушки, покрывало, шторы постельное белье в ассортименте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Квасников Виктор Ильич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363755 г. Моздок, ул. Кирова, 155 тел., факс  (86736) 3-20-27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e-mail: ikar_mozdok@rambler.ru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extLst>
                  <a:ext uri="{0D108BD9-81ED-4DB2-BD59-A6C34878D82A}">
                    <a16:rowId xmlns:a16="http://schemas.microsoft.com/office/drawing/2014/main" val="150961087"/>
                  </a:ext>
                </a:extLst>
              </a:tr>
              <a:tr h="1117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3.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ООО "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Ирафская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 швейная фабрика"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Спецодежда в ассортименте, кепи, панама, пилотка, одежда от защиты пониженных температур, комплект постельного белья,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Тавказахов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Ирбек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Тазретович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363500, РСО-Алания, с. Чикола, ул. Ленина 53,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тел.:(86734) 3-12-29, факс: (86734) 3-14-60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URL</a:t>
                      </a:r>
                      <a:r>
                        <a:rPr lang="ru-RU" sz="1100" dirty="0">
                          <a:effectLst/>
                        </a:rPr>
                        <a:t>: </a:t>
                      </a:r>
                      <a:r>
                        <a:rPr lang="en-US" sz="1100" dirty="0">
                          <a:effectLst/>
                        </a:rPr>
                        <a:t>www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en-US" sz="1100" dirty="0" err="1">
                          <a:effectLst/>
                        </a:rPr>
                        <a:t>irafsew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r>
                        <a:rPr lang="en-US" sz="1100" dirty="0" err="1">
                          <a:effectLst/>
                        </a:rPr>
                        <a:t>ru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e-mail: irafshf@mail.ru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extLst>
                  <a:ext uri="{0D108BD9-81ED-4DB2-BD59-A6C34878D82A}">
                    <a16:rowId xmlns:a16="http://schemas.microsoft.com/office/drawing/2014/main" val="3665759758"/>
                  </a:ext>
                </a:extLst>
              </a:tr>
              <a:tr h="1101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4.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ООО УПП Всероссийское общество слепых (ВОС)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одеяла ватные 2 - х видов, матрацы 3 - х видов, крышка металлическая для консервирования, подушки ватные, белье постельное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Гатциев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Батраз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Ибрагимович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362000, РСО-Алания,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г. Владикавказ, ул. Павленко, 54,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тел., факс (8672) 64-17-16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extLst>
                  <a:ext uri="{0D108BD9-81ED-4DB2-BD59-A6C34878D82A}">
                    <a16:rowId xmlns:a16="http://schemas.microsoft.com/office/drawing/2014/main" val="702080581"/>
                  </a:ext>
                </a:extLst>
              </a:tr>
              <a:tr h="859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5.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ООО "Одежда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"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Школьная форма в ассортименте, спецодежда  в ассортименте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2060"/>
                          </a:solidFill>
                          <a:effectLst/>
                        </a:rPr>
                        <a:t>Бирагов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 Юрий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Григорьевич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28897" marR="28897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363000 г. Владикавказ пр. Мира, 47</a:t>
                      </a:r>
                      <a:endParaRPr lang="ru-RU" sz="10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тел. (8672) 53-20-41, факс: (8672) 74-61-94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e-mail: </a:t>
                      </a:r>
                      <a:r>
                        <a:rPr lang="en-US" sz="1100" u="sng" dirty="0">
                          <a:effectLst/>
                          <a:hlinkClick r:id="rId2"/>
                        </a:rPr>
                        <a:t>od_vl55.@mail.ru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7" marR="28897" marT="0" marB="0"/>
                </a:tc>
                <a:extLst>
                  <a:ext uri="{0D108BD9-81ED-4DB2-BD59-A6C34878D82A}">
                    <a16:rowId xmlns:a16="http://schemas.microsoft.com/office/drawing/2014/main" val="3663386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1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3904613" y="2777706"/>
            <a:ext cx="15026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-3904613" y="5101806"/>
            <a:ext cx="150269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</a:rPr>
              <a:t>Диаграмма </a:t>
            </a:r>
            <a:r>
              <a:rPr lang="ru-RU" sz="6000" b="1" dirty="0" smtClean="0">
                <a:solidFill>
                  <a:srgbClr val="0070C0"/>
                </a:solidFill>
              </a:rPr>
              <a:t>«</a:t>
            </a:r>
            <a:r>
              <a:rPr lang="ru-RU" sz="6000" b="1" u="sng" dirty="0" smtClean="0">
                <a:solidFill>
                  <a:srgbClr val="0070C0"/>
                </a:solidFill>
              </a:rPr>
              <a:t>Виды услуг»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15" y="1690688"/>
            <a:ext cx="3810000" cy="254127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6867"/>
            <a:ext cx="9955504" cy="48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" y="2151113"/>
            <a:ext cx="8388513" cy="4706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904" y="0"/>
            <a:ext cx="5079095" cy="33842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20665"/>
            <a:ext cx="717696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Диаграмма </a:t>
            </a:r>
            <a:r>
              <a:rPr lang="ru-RU" sz="3400" b="1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«Привлекательная услуга»</a:t>
            </a:r>
            <a:r>
              <a:rPr lang="ru-RU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7610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Средние цены стоимости услуг пошива и ремонта швейных изделий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 ателье </a:t>
            </a:r>
            <a:r>
              <a:rPr lang="ru-RU" sz="28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г.г</a:t>
            </a:r>
            <a:r>
              <a:rPr lang="ru-RU" sz="28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 Москвы и Владикавказа, ателье при лицее /тыс. руб./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46698"/>
              </p:ext>
            </p:extLst>
          </p:nvPr>
        </p:nvGraphicFramePr>
        <p:xfrm>
          <a:off x="0" y="1492227"/>
          <a:ext cx="12191998" cy="46699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50126">
                  <a:extLst>
                    <a:ext uri="{9D8B030D-6E8A-4147-A177-3AD203B41FA5}">
                      <a16:colId xmlns:a16="http://schemas.microsoft.com/office/drawing/2014/main" val="1907300793"/>
                    </a:ext>
                  </a:extLst>
                </a:gridCol>
                <a:gridCol w="729895">
                  <a:extLst>
                    <a:ext uri="{9D8B030D-6E8A-4147-A177-3AD203B41FA5}">
                      <a16:colId xmlns:a16="http://schemas.microsoft.com/office/drawing/2014/main" val="2060553348"/>
                    </a:ext>
                  </a:extLst>
                </a:gridCol>
                <a:gridCol w="734972">
                  <a:extLst>
                    <a:ext uri="{9D8B030D-6E8A-4147-A177-3AD203B41FA5}">
                      <a16:colId xmlns:a16="http://schemas.microsoft.com/office/drawing/2014/main" val="2303994959"/>
                    </a:ext>
                  </a:extLst>
                </a:gridCol>
                <a:gridCol w="838532">
                  <a:extLst>
                    <a:ext uri="{9D8B030D-6E8A-4147-A177-3AD203B41FA5}">
                      <a16:colId xmlns:a16="http://schemas.microsoft.com/office/drawing/2014/main" val="3728179956"/>
                    </a:ext>
                  </a:extLst>
                </a:gridCol>
                <a:gridCol w="791851">
                  <a:extLst>
                    <a:ext uri="{9D8B030D-6E8A-4147-A177-3AD203B41FA5}">
                      <a16:colId xmlns:a16="http://schemas.microsoft.com/office/drawing/2014/main" val="925004066"/>
                    </a:ext>
                  </a:extLst>
                </a:gridCol>
                <a:gridCol w="970961">
                  <a:extLst>
                    <a:ext uri="{9D8B030D-6E8A-4147-A177-3AD203B41FA5}">
                      <a16:colId xmlns:a16="http://schemas.microsoft.com/office/drawing/2014/main" val="2610110837"/>
                    </a:ext>
                  </a:extLst>
                </a:gridCol>
                <a:gridCol w="942681">
                  <a:extLst>
                    <a:ext uri="{9D8B030D-6E8A-4147-A177-3AD203B41FA5}">
                      <a16:colId xmlns:a16="http://schemas.microsoft.com/office/drawing/2014/main" val="2548584877"/>
                    </a:ext>
                  </a:extLst>
                </a:gridCol>
                <a:gridCol w="895546">
                  <a:extLst>
                    <a:ext uri="{9D8B030D-6E8A-4147-A177-3AD203B41FA5}">
                      <a16:colId xmlns:a16="http://schemas.microsoft.com/office/drawing/2014/main" val="613484947"/>
                    </a:ext>
                  </a:extLst>
                </a:gridCol>
                <a:gridCol w="838986">
                  <a:extLst>
                    <a:ext uri="{9D8B030D-6E8A-4147-A177-3AD203B41FA5}">
                      <a16:colId xmlns:a16="http://schemas.microsoft.com/office/drawing/2014/main" val="3508195016"/>
                    </a:ext>
                  </a:extLst>
                </a:gridCol>
                <a:gridCol w="791851">
                  <a:extLst>
                    <a:ext uri="{9D8B030D-6E8A-4147-A177-3AD203B41FA5}">
                      <a16:colId xmlns:a16="http://schemas.microsoft.com/office/drawing/2014/main" val="2866926993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4193448014"/>
                    </a:ext>
                  </a:extLst>
                </a:gridCol>
                <a:gridCol w="1074656">
                  <a:extLst>
                    <a:ext uri="{9D8B030D-6E8A-4147-A177-3AD203B41FA5}">
                      <a16:colId xmlns:a16="http://schemas.microsoft.com/office/drawing/2014/main" val="182725879"/>
                    </a:ext>
                  </a:extLst>
                </a:gridCol>
                <a:gridCol w="983529">
                  <a:extLst>
                    <a:ext uri="{9D8B030D-6E8A-4147-A177-3AD203B41FA5}">
                      <a16:colId xmlns:a16="http://schemas.microsoft.com/office/drawing/2014/main" val="2672859800"/>
                    </a:ext>
                  </a:extLst>
                </a:gridCol>
              </a:tblGrid>
              <a:tr h="938975">
                <a:tc rowSpan="2"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город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gridSpan="2"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пальто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костюм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платье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платье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юбка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493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услуги ремонта одежды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464888"/>
                  </a:ext>
                </a:extLst>
              </a:tr>
              <a:tr h="984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жен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муж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жен.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муж.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повс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веч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l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свад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l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нац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прям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l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усл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обработ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низа брюк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 vert="vert27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замена 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молнии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 vert="vert27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454491"/>
                  </a:ext>
                </a:extLst>
              </a:tr>
              <a:tr h="424206"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Москва</a:t>
                      </a:r>
                      <a:endParaRPr lang="ru-RU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15-20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12-18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16-23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25-35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10-15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20-25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30-40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от 5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от 7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1,5-2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23512"/>
                  </a:ext>
                </a:extLst>
              </a:tr>
              <a:tr h="480767"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Владикавказ</a:t>
                      </a:r>
                      <a:endParaRPr lang="ru-RU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от 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от 6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7-10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8-18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4-8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8-10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15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30-50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2-2,5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2,5-3,5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0,3-0,5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0,4-0,7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695820"/>
                  </a:ext>
                </a:extLst>
              </a:tr>
              <a:tr h="341879"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ателье </a:t>
                      </a:r>
                      <a:r>
                        <a:rPr lang="ru-RU" sz="1600" dirty="0" smtClean="0">
                          <a:solidFill>
                            <a:srgbClr val="FFFF00"/>
                          </a:solidFill>
                          <a:effectLst/>
                        </a:rPr>
                        <a:t>ПЛ 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№ 4</a:t>
                      </a:r>
                      <a:endParaRPr lang="ru-RU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от 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1,2-1,5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от5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от 0,8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1-1,2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0,2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88691"/>
                  </a:ext>
                </a:extLst>
              </a:tr>
              <a:tr h="622169"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«</a:t>
                      </a:r>
                      <a:r>
                        <a:rPr lang="ru-RU" sz="1600" dirty="0" err="1" smtClean="0">
                          <a:solidFill>
                            <a:srgbClr val="FFFF00"/>
                          </a:solidFill>
                          <a:effectLst/>
                        </a:rPr>
                        <a:t>дом.портной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»</a:t>
                      </a:r>
                      <a:endParaRPr lang="ru-RU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4-7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3-5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5-6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2-3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3-5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8-10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15-20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1,5-2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2-2,8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0,15-0,2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0,2-0,4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688067"/>
                  </a:ext>
                </a:extLst>
              </a:tr>
              <a:tr h="852123"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FFF00"/>
                          </a:solidFill>
                          <a:effectLst/>
                        </a:rPr>
                        <a:t>«маэстро</a:t>
                      </a: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»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FF00"/>
                          </a:solidFill>
                          <a:effectLst/>
                        </a:rPr>
                        <a:t>из Парижа</a:t>
                      </a:r>
                      <a:endParaRPr lang="ru-RU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3-5</a:t>
                      </a:r>
                      <a:endParaRPr lang="ru-RU" sz="2400">
                        <a:effectLst/>
                      </a:endParaRPr>
                    </a:p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тыс/</a:t>
                      </a:r>
                      <a:endParaRPr lang="ru-RU" sz="2400">
                        <a:effectLst/>
                      </a:endParaRPr>
                    </a:p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евро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4-6</a:t>
                      </a:r>
                      <a:endParaRPr lang="ru-RU" sz="2400">
                        <a:effectLst/>
                      </a:endParaRPr>
                    </a:p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тыс/</a:t>
                      </a:r>
                      <a:endParaRPr lang="ru-RU" sz="2400">
                        <a:effectLst/>
                      </a:endParaRPr>
                    </a:p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евро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5-8</a:t>
                      </a:r>
                      <a:endParaRPr lang="ru-RU" sz="2400">
                        <a:effectLst/>
                      </a:endParaRPr>
                    </a:p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тыс/</a:t>
                      </a:r>
                      <a:endParaRPr lang="ru-RU" sz="2400">
                        <a:effectLst/>
                      </a:endParaRPr>
                    </a:p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евро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576" marR="61576" marT="0" marB="0"/>
                </a:tc>
                <a:extLst>
                  <a:ext uri="{0D108BD9-81ED-4DB2-BD59-A6C34878D82A}">
                    <a16:rowId xmlns:a16="http://schemas.microsoft.com/office/drawing/2014/main" val="3169619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6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642</Words>
  <Application>Microsoft Office PowerPoint</Application>
  <PresentationFormat>Широкоэкранный</PresentationFormat>
  <Paragraphs>202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Narrow</vt:lpstr>
      <vt:lpstr>Bahnschrift SemiLight SemiConde</vt:lpstr>
      <vt:lpstr>Calibri</vt:lpstr>
      <vt:lpstr>Calibri Light</vt:lpstr>
      <vt:lpstr>Times New Roman</vt:lpstr>
      <vt:lpstr>Wingdings</vt:lpstr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Диаграмма «Виды услуг»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11</cp:revision>
  <dcterms:created xsi:type="dcterms:W3CDTF">2018-11-20T15:43:45Z</dcterms:created>
  <dcterms:modified xsi:type="dcterms:W3CDTF">2018-11-20T17:18:16Z</dcterms:modified>
</cp:coreProperties>
</file>